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4" r:id="rId4"/>
  </p:sldMasterIdLst>
  <p:notesMasterIdLst>
    <p:notesMasterId r:id="rId21"/>
  </p:notesMasterIdLst>
  <p:handoutMasterIdLst>
    <p:handoutMasterId r:id="rId22"/>
  </p:handoutMasterIdLst>
  <p:sldIdLst>
    <p:sldId id="257" r:id="rId5"/>
    <p:sldId id="389" r:id="rId6"/>
    <p:sldId id="317" r:id="rId7"/>
    <p:sldId id="279" r:id="rId8"/>
    <p:sldId id="392" r:id="rId9"/>
    <p:sldId id="393" r:id="rId10"/>
    <p:sldId id="394" r:id="rId11"/>
    <p:sldId id="278" r:id="rId12"/>
    <p:sldId id="395" r:id="rId13"/>
    <p:sldId id="396" r:id="rId14"/>
    <p:sldId id="398" r:id="rId15"/>
    <p:sldId id="270" r:id="rId16"/>
    <p:sldId id="397" r:id="rId17"/>
    <p:sldId id="281" r:id="rId18"/>
    <p:sldId id="399" r:id="rId19"/>
    <p:sldId id="391" r:id="rId20"/>
  </p:sldIdLst>
  <p:sldSz cx="12192000" cy="6858000"/>
  <p:notesSz cx="6858000" cy="9144000"/>
  <p:embeddedFontLst>
    <p:embeddedFont>
      <p:font typeface="Noto Sans KR" panose="020B0500000000000000" pitchFamily="34" charset="-127"/>
      <p:regular r:id="rId23"/>
      <p:bold r:id="rId24"/>
    </p:embeddedFont>
    <p:embeddedFont>
      <p:font typeface="나눔스퀘어OTF Bold" panose="020B0600000101010101" pitchFamily="34" charset="-127"/>
      <p:bold r:id="rId25"/>
    </p:embeddedFont>
    <p:embeddedFont>
      <p:font typeface="마루 부리OTF 굵은" panose="020B0600000101010101" pitchFamily="34" charset="-127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Gill Sans MT" panose="020B0502020104020203" pitchFamily="34" charset="0"/>
      <p:regular r:id="rId31"/>
      <p:bold r:id="rId32"/>
      <p:italic r:id="rId33"/>
      <p:boldItalic r:id="rId34"/>
    </p:embeddedFont>
    <p:embeddedFont>
      <p:font typeface="Walbaum Display" panose="02070503090703020303" pitchFamily="18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0000"/>
    <a:srgbClr val="CC0000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3725" autoAdjust="0"/>
  </p:normalViewPr>
  <p:slideViewPr>
    <p:cSldViewPr snapToGrid="0">
      <p:cViewPr varScale="1">
        <p:scale>
          <a:sx n="82" d="100"/>
          <a:sy n="82" d="100"/>
        </p:scale>
        <p:origin x="634" y="6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46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41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altLang="ko-KR"/>
              <a:t>Click icon to add picture</a:t>
            </a: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altLang="ko-KR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altLang="ko-KR"/>
              <a:t>Click icon to add picture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 altLang="ko-KR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altLang="ko-KR"/>
              <a:t>Click icon to add picture</a:t>
            </a:r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 altLang="ko-KR"/>
              <a:t>Click icon to add picture</a:t>
            </a:r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 altLang="ko-KR"/>
              <a:t>Click icon to add picture</a:t>
            </a:r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 altLang="ko-KR"/>
              <a:t>Click icon to add picture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altLang="ko-KR"/>
              <a:t>Click icon to add picture</a:t>
            </a:r>
            <a:endParaRPr lang="en-US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altLang="ko-KR"/>
              <a:t>Click icon to add picture</a:t>
            </a:r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altLang="ko-KR"/>
              <a:t>Click icon to add picture</a:t>
            </a:r>
            <a:endParaRPr lang="en-US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altLang="ko-KR"/>
              <a:t>Click icon to add picture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 altLang="ko-KR"/>
              <a:t>Click icon to add picture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 altLang="ko-KR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 altLang="ko-KR"/>
              <a:t>Click icon to add picture</a:t>
            </a:r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 altLang="ko-KR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 altLang="ko-KR"/>
              <a:t>Click icon to add picture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altLang="ko-KR"/>
              <a:t>Click icon to add picture</a:t>
            </a:r>
            <a:endParaRPr lang="en-US"/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altLang="ko-KR"/>
              <a:t>Click icon to add picture</a:t>
            </a:r>
            <a:endParaRPr lang="en-US"/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altLang="ko-KR"/>
              <a:t>Click icon to add picture</a:t>
            </a:r>
            <a:endParaRPr lang="en-US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2345" y="1044102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altLang="ko-KR" sz="138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E</a:t>
            </a:r>
            <a:r>
              <a:rPr lang="en-US" altLang="ko-KR" sz="60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clipse</a:t>
            </a:r>
            <a:endParaRPr lang="en-US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949512" y="3826825"/>
            <a:ext cx="1928357" cy="173196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19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컴공 김시환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19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컴공 박선우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21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컴공 정혜인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21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컴공 이혜미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4634B-190A-F592-255D-89CC3FAA8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결과 화면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3FAC8-4FC5-ED6F-487D-0A9D6CAE5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B1147D-DFB4-D760-ED9A-1A18BA0FD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408" y="1544481"/>
            <a:ext cx="10141183" cy="476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52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4634B-190A-F592-255D-89CC3FAA8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결과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60ADAB-D210-72D1-071E-443AA605B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73" y="1596381"/>
            <a:ext cx="10105053" cy="473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07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Topic Four</a:t>
            </a:r>
            <a:r>
              <a:rPr lang="en-US" dirty="0"/>
              <a:t>: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기능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</a:t>
            </a:r>
            <a:endParaRPr 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72EE93-8B39-592D-1F82-3D38ADD0825D}"/>
              </a:ext>
            </a:extLst>
          </p:cNvPr>
          <p:cNvSpPr txBox="1"/>
          <p:nvPr/>
        </p:nvSpPr>
        <p:spPr>
          <a:xfrm>
            <a:off x="434353" y="1767541"/>
            <a:ext cx="5717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EE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No</a:t>
            </a:r>
            <a:r>
              <a:rPr lang="en-US" altLang="ko-KR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학연</a:t>
            </a:r>
            <a:r>
              <a:rPr lang="en-US" altLang="ko-KR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en-US" altLang="ko-KR" sz="3000" dirty="0">
                <a:solidFill>
                  <a:srgbClr val="EE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No</a:t>
            </a:r>
            <a:r>
              <a:rPr lang="en-US" altLang="ko-KR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지연</a:t>
            </a:r>
            <a:r>
              <a:rPr lang="en-US" altLang="ko-KR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en-US" altLang="ko-KR" sz="3000" dirty="0">
                <a:solidFill>
                  <a:srgbClr val="EE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No</a:t>
            </a:r>
            <a:r>
              <a:rPr lang="en-US" altLang="ko-KR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혈연</a:t>
            </a:r>
            <a:r>
              <a:rPr lang="en-US" altLang="ko-KR" sz="3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!</a:t>
            </a:r>
            <a:endParaRPr lang="ko-KR" altLang="en-US" sz="3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180134-7199-8DD4-A324-D6CBDF50241F}"/>
              </a:ext>
            </a:extLst>
          </p:cNvPr>
          <p:cNvSpPr txBox="1"/>
          <p:nvPr/>
        </p:nvSpPr>
        <p:spPr>
          <a:xfrm>
            <a:off x="434353" y="3051130"/>
            <a:ext cx="7394108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익명성이 보장되는 메타버스 안에서 자신의 잠재성만으로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후원 및 지원이 가능한 시스템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학생들의 학점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대회 참가 및 수상이력 등을 통한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교수님들의 학업적 지원 예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주기적 상담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학부 연구생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대학원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일반적인 경제적 사정과 학점만을 보고 장학금을 주는 시스템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X,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    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잠재성으로 판단하여 소액부터 큰 금액까지 후원 가능한 시스템 </a:t>
            </a:r>
          </a:p>
        </p:txBody>
      </p:sp>
      <p:pic>
        <p:nvPicPr>
          <p:cNvPr id="5122" name="Picture 2" descr="후원자 - 무료 마케팅개 아이콘">
            <a:extLst>
              <a:ext uri="{FF2B5EF4-FFF2-40B4-BE49-F238E27FC236}">
                <a16:creationId xmlns:a16="http://schemas.microsoft.com/office/drawing/2014/main" id="{DDD8D9DE-762D-A2B4-3A29-948EB4CEB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952" y="1635347"/>
            <a:ext cx="4142274" cy="414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FF3CA5-1116-7E8A-8234-AFB92487BFDC}"/>
              </a:ext>
            </a:extLst>
          </p:cNvPr>
          <p:cNvSpPr txBox="1"/>
          <p:nvPr/>
        </p:nvSpPr>
        <p:spPr>
          <a:xfrm>
            <a:off x="5296912" y="1698022"/>
            <a:ext cx="4441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C000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“</a:t>
            </a:r>
            <a:r>
              <a:rPr lang="ko-KR" altLang="en-US" sz="4000" dirty="0">
                <a:solidFill>
                  <a:srgbClr val="FFC000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익명성</a:t>
            </a:r>
            <a:r>
              <a:rPr lang="en-US" altLang="ko-KR" sz="4000" dirty="0">
                <a:solidFill>
                  <a:srgbClr val="FFC000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”</a:t>
            </a:r>
            <a:endParaRPr lang="ko-KR" altLang="en-US" sz="4000" dirty="0">
              <a:solidFill>
                <a:srgbClr val="FFC000"/>
              </a:solidFill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40DFB-B0DA-0782-D2B3-12AA0FB7D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결과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84C777-B0CC-3865-0E98-CA5A461F7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034" y="1542768"/>
            <a:ext cx="9997932" cy="468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07" y="273972"/>
            <a:ext cx="11097551" cy="1332000"/>
          </a:xfrm>
        </p:spPr>
        <p:txBody>
          <a:bodyPr/>
          <a:lstStyle/>
          <a:p>
            <a:r>
              <a:rPr lang="ko-KR" altLang="en-US" sz="32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시연영상</a:t>
            </a:r>
            <a:endParaRPr lang="en-US" sz="3200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녹화_2022_10_01_07_26_56_790">
            <a:hlinkClick r:id="" action="ppaction://media"/>
            <a:extLst>
              <a:ext uri="{FF2B5EF4-FFF2-40B4-BE49-F238E27FC236}">
                <a16:creationId xmlns:a16="http://schemas.microsoft.com/office/drawing/2014/main" id="{E6A78AC4-1631-EDDB-1019-5FBACCD69B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124" y="1012724"/>
            <a:ext cx="11618294" cy="539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4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07" y="273972"/>
            <a:ext cx="11097551" cy="1332000"/>
          </a:xfrm>
        </p:spPr>
        <p:txBody>
          <a:bodyPr/>
          <a:lstStyle/>
          <a:p>
            <a:r>
              <a:rPr lang="ko-KR" altLang="en-US" sz="32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시연영상</a:t>
            </a:r>
            <a:endParaRPr lang="en-US" sz="3200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녹화_2022_10_01_07_29_53_806">
            <a:hlinkClick r:id="" action="ppaction://media"/>
            <a:extLst>
              <a:ext uri="{FF2B5EF4-FFF2-40B4-BE49-F238E27FC236}">
                <a16:creationId xmlns:a16="http://schemas.microsoft.com/office/drawing/2014/main" id="{2E94C405-2259-59AF-7468-2DC0CC1D6C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431" y="1006710"/>
            <a:ext cx="11641137" cy="540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1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2" y="3888752"/>
            <a:ext cx="5437187" cy="2265216"/>
          </a:xfrm>
        </p:spPr>
        <p:txBody>
          <a:bodyPr/>
          <a:lstStyle/>
          <a:p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19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컴공 김시환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19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컴공 박선우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21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컴공 정혜인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21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컴공 이혜미</a:t>
            </a:r>
            <a:endParaRPr 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/>
          <a:lstStyle/>
          <a:p>
            <a:r>
              <a:rPr 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r>
              <a:rPr 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Topic one: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메타버스 정의</a:t>
            </a:r>
            <a:r>
              <a:rPr 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?</a:t>
            </a:r>
          </a:p>
          <a:p>
            <a:r>
              <a:rPr 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Topic two: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방향성</a:t>
            </a:r>
            <a:endParaRPr 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Topic three: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기능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endParaRPr 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Topic four: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기능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endParaRPr 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Topic five: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시연 영상</a:t>
            </a:r>
            <a:endParaRPr 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Topic one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kern="12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What is Meta</a:t>
            </a:r>
            <a:r>
              <a:rPr lang="en-US" altLang="ko-KR" kern="12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v</a:t>
            </a:r>
            <a:r>
              <a:rPr lang="en-US" kern="1200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erse?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5" name="Oval 103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45" y="379366"/>
            <a:ext cx="11590710" cy="940661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latinLnBrk="0">
              <a:lnSpc>
                <a:spcPct val="100000"/>
              </a:lnSpc>
            </a:pPr>
            <a:r>
              <a:rPr lang="ko-KR" altLang="en-US" sz="3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메타버스 </a:t>
            </a:r>
            <a:r>
              <a:rPr lang="en-US" altLang="ko-KR" sz="3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= </a:t>
            </a:r>
            <a:r>
              <a:rPr lang="ko-KR" altLang="en-US" sz="3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멀리 떨어져 있지만 만날수 있는 가상세계</a:t>
            </a:r>
            <a:endParaRPr lang="en-US" sz="3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042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3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4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46" name="Oval 1045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684482" y="2286150"/>
            <a:ext cx="4766861" cy="1424176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0" indent="0" latinLnBrk="0"/>
            <a:r>
              <a:rPr lang="ko-KR" altLang="en-US" sz="2800" b="0" i="0" dirty="0">
                <a:solidFill>
                  <a:schemeClr val="tx1">
                    <a:lumMod val="95000"/>
                  </a:schemeClr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→ 정확한 정의가 없다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028" name="Picture 4" descr="메타버스 뜻, 유형, 예시, 사례 - 뚱찌빵찌의 블로그">
            <a:extLst>
              <a:ext uri="{FF2B5EF4-FFF2-40B4-BE49-F238E27FC236}">
                <a16:creationId xmlns:a16="http://schemas.microsoft.com/office/drawing/2014/main" id="{B82D8007-ADC4-DE30-A7A7-4472BA6917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8" t="14054" r="7814" b="5990"/>
          <a:stretch/>
        </p:blipFill>
        <p:spPr bwMode="auto">
          <a:xfrm>
            <a:off x="5716587" y="2144242"/>
            <a:ext cx="5924550" cy="3132169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430DD5B1-F537-E549-DB10-C028A16DD0C6}"/>
              </a:ext>
            </a:extLst>
          </p:cNvPr>
          <p:cNvSpPr txBox="1">
            <a:spLocks/>
          </p:cNvSpPr>
          <p:nvPr/>
        </p:nvSpPr>
        <p:spPr>
          <a:xfrm>
            <a:off x="474466" y="3925804"/>
            <a:ext cx="4766861" cy="1424176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latinLnBrk="0">
              <a:buAutoNum type="arabicPeriod"/>
            </a:pPr>
            <a:r>
              <a:rPr lang="ko-KR" altLang="en-US" sz="2000" dirty="0">
                <a:solidFill>
                  <a:schemeClr val="tx1">
                    <a:lumMod val="9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현실의 나를 대체할수 있는 공간</a:t>
            </a:r>
            <a:r>
              <a:rPr lang="en-US" altLang="ko-KR" sz="2000" dirty="0">
                <a:solidFill>
                  <a:schemeClr val="tx1">
                    <a:lumMod val="9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!</a:t>
            </a:r>
          </a:p>
          <a:p>
            <a:pPr marL="742950" indent="-742950" latinLnBrk="0">
              <a:buAutoNum type="arabicPeriod"/>
            </a:pPr>
            <a:r>
              <a:rPr lang="ko-KR" altLang="en-US" sz="2000" dirty="0">
                <a:solidFill>
                  <a:schemeClr val="tx1">
                    <a:lumMod val="9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익명성이 보장되는 공간</a:t>
            </a:r>
            <a:endParaRPr lang="en-US" sz="2000" dirty="0">
              <a:solidFill>
                <a:schemeClr val="tx1">
                  <a:lumMod val="9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Topic two: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방향성</a:t>
            </a:r>
            <a:endParaRPr 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054" name="Picture 6" descr="동방 꾸미기 프로젝트] 우리 와이온 동아리방이 달라졌어요~ : 네이버 블로그">
            <a:extLst>
              <a:ext uri="{FF2B5EF4-FFF2-40B4-BE49-F238E27FC236}">
                <a16:creationId xmlns:a16="http://schemas.microsoft.com/office/drawing/2014/main" id="{3FE4219C-1671-CFE3-A19B-0C3BB0DA5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16" y="1833151"/>
            <a:ext cx="5324475" cy="400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친구·가족 가상현실 세계서 만난다…`옥수수 소셜VR` 12일 상용화 - 매일경제">
            <a:extLst>
              <a:ext uri="{FF2B5EF4-FFF2-40B4-BE49-F238E27FC236}">
                <a16:creationId xmlns:a16="http://schemas.microsoft.com/office/drawing/2014/main" id="{05C11DB8-7042-C869-DACD-7D0870F40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69" y="2125102"/>
            <a:ext cx="5455750" cy="339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4023C5C0-8B76-7C66-8CBD-5457C4889997}"/>
              </a:ext>
            </a:extLst>
          </p:cNvPr>
          <p:cNvSpPr/>
          <p:nvPr/>
        </p:nvSpPr>
        <p:spPr>
          <a:xfrm>
            <a:off x="5603432" y="3489866"/>
            <a:ext cx="857161" cy="789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144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B2E7D-1069-BFB9-69B6-BAC92EE386C4}"/>
              </a:ext>
            </a:extLst>
          </p:cNvPr>
          <p:cNvSpPr txBox="1"/>
          <p:nvPr/>
        </p:nvSpPr>
        <p:spPr>
          <a:xfrm>
            <a:off x="699982" y="2661508"/>
            <a:ext cx="107930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동아리방에서 선후배가 모여 시간표도 공유하고 서로의 진로에 대해 고민하고 조언하는 </a:t>
            </a:r>
            <a:r>
              <a:rPr lang="en-US" altLang="ko-KR" sz="4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“</a:t>
            </a:r>
            <a:r>
              <a:rPr lang="ko-KR" altLang="en-US" sz="4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가상세계</a:t>
            </a:r>
            <a:r>
              <a:rPr lang="en-US" altLang="ko-KR" sz="4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”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FC6B49C5-A897-AB48-48B9-C466FE804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Topic two: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방향성</a:t>
            </a:r>
            <a:endParaRPr 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6692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FFFC36-3B5B-B006-717F-5907CABA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182B24-3C7D-23D0-C9DF-B2077C737362}"/>
              </a:ext>
            </a:extLst>
          </p:cNvPr>
          <p:cNvSpPr txBox="1"/>
          <p:nvPr/>
        </p:nvSpPr>
        <p:spPr>
          <a:xfrm>
            <a:off x="718833" y="2945065"/>
            <a:ext cx="5717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시간표 추천시스템</a:t>
            </a:r>
          </a:p>
        </p:txBody>
      </p:sp>
      <p:pic>
        <p:nvPicPr>
          <p:cNvPr id="3076" name="Picture 4" descr="대학생 필수 앱 에브리타임 (2020 새내기 꿀팁) :: 대딩언니의 일상공유">
            <a:extLst>
              <a:ext uri="{FF2B5EF4-FFF2-40B4-BE49-F238E27FC236}">
                <a16:creationId xmlns:a16="http://schemas.microsoft.com/office/drawing/2014/main" id="{97523412-A567-2BCD-DD35-47001B306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315" y="1298356"/>
            <a:ext cx="3368876" cy="52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7DDD25-A3BF-6F5E-63F3-997AC347D46A}"/>
              </a:ext>
            </a:extLst>
          </p:cNvPr>
          <p:cNvSpPr txBox="1"/>
          <p:nvPr/>
        </p:nvSpPr>
        <p:spPr>
          <a:xfrm>
            <a:off x="1097809" y="3753850"/>
            <a:ext cx="43145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자신의 진로에 맞는 선배의 시간표들을 보고 자신이 현재 학기에 들으면 좋을 것 같은 과목들을 추천해주는 시스템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Company: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대기업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해외기업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스타트업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Category: AI, Game, DevOps, </a:t>
            </a:r>
            <a:r>
              <a:rPr lang="en-US" altLang="ko-KR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BlockChain</a:t>
            </a:r>
            <a:endParaRPr lang="ko-KR" alt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746A86-7999-EE2E-31B5-1F895864A247}"/>
              </a:ext>
            </a:extLst>
          </p:cNvPr>
          <p:cNvSpPr txBox="1"/>
          <p:nvPr/>
        </p:nvSpPr>
        <p:spPr>
          <a:xfrm>
            <a:off x="3735317" y="1812897"/>
            <a:ext cx="4441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C000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“</a:t>
            </a:r>
            <a:r>
              <a:rPr lang="ko-KR" altLang="en-US" sz="4000" dirty="0">
                <a:solidFill>
                  <a:srgbClr val="FFC000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만남의 장소</a:t>
            </a:r>
            <a:r>
              <a:rPr lang="en-US" altLang="ko-KR" sz="4000" dirty="0">
                <a:solidFill>
                  <a:srgbClr val="FFC000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”</a:t>
            </a:r>
            <a:endParaRPr lang="ko-KR" altLang="en-US" sz="4000" dirty="0">
              <a:solidFill>
                <a:srgbClr val="FFC000"/>
              </a:solidFill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04BC47F5-88EB-EF66-6BC4-70DB32964E26}"/>
              </a:ext>
            </a:extLst>
          </p:cNvPr>
          <p:cNvSpPr txBox="1">
            <a:spLocks/>
          </p:cNvSpPr>
          <p:nvPr/>
        </p:nvSpPr>
        <p:spPr>
          <a:xfrm>
            <a:off x="550862" y="549275"/>
            <a:ext cx="11097551" cy="1332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Topic three: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기능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</a:t>
            </a:r>
            <a:endParaRPr lang="ko-KR" alt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59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Table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6269E3-57EF-7865-CE44-7B1CAF5D2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2" y="2191501"/>
            <a:ext cx="11091601" cy="278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22F74-AC43-4117-E333-65FB45C38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latinLnBrk="0">
              <a:lnSpc>
                <a:spcPct val="100000"/>
              </a:lnSpc>
            </a:pPr>
            <a:r>
              <a:rPr lang="en-US" altLang="ko-KR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Crawling – Info21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872068-F290-9C17-20EA-AA3C2E884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754" y="2497252"/>
            <a:ext cx="6371409" cy="3440560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67881-A96A-7039-6D76-C52ADDACF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916" y="3543764"/>
            <a:ext cx="4498159" cy="2473986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7E689-CB8E-691C-A5C7-78F97D99A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B0554-C1EA-5F6F-5982-D20D17B99CE3}"/>
              </a:ext>
            </a:extLst>
          </p:cNvPr>
          <p:cNvSpPr txBox="1"/>
          <p:nvPr/>
        </p:nvSpPr>
        <p:spPr>
          <a:xfrm>
            <a:off x="6748753" y="1684907"/>
            <a:ext cx="501649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Selenium, </a:t>
            </a:r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BeautifulSoup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을 이용하여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r"/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Info21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의 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종합강의시간표를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크롤링하여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r"/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추천하는 과목의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시간과 교수님 등의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r"/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강의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정보 제공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362039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{54D0154B-384D-4978-892C-555D9A1D7F78}tf33713516_win32</Template>
  <TotalTime>355</TotalTime>
  <Words>266</Words>
  <Application>Microsoft Office PowerPoint</Application>
  <PresentationFormat>와이드스크린</PresentationFormat>
  <Paragraphs>67</Paragraphs>
  <Slides>16</Slides>
  <Notes>5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나눔스퀘어OTF Bold</vt:lpstr>
      <vt:lpstr>Calibri</vt:lpstr>
      <vt:lpstr>Gill Sans MT</vt:lpstr>
      <vt:lpstr>Arial</vt:lpstr>
      <vt:lpstr>Noto Sans KR</vt:lpstr>
      <vt:lpstr>Walbaum Display</vt:lpstr>
      <vt:lpstr>마루 부리OTF 굵은</vt:lpstr>
      <vt:lpstr>3DFloatVTI</vt:lpstr>
      <vt:lpstr>Eclipse</vt:lpstr>
      <vt:lpstr>Agenda</vt:lpstr>
      <vt:lpstr>Topic one</vt:lpstr>
      <vt:lpstr>메타버스 = 멀리 떨어져 있지만 만날수 있는 가상세계</vt:lpstr>
      <vt:lpstr>Topic two: 프로젝트 방향성</vt:lpstr>
      <vt:lpstr>Topic two: 프로젝트 방향성</vt:lpstr>
      <vt:lpstr>PowerPoint 프레젠테이션</vt:lpstr>
      <vt:lpstr>Table</vt:lpstr>
      <vt:lpstr>Crawling – Info21</vt:lpstr>
      <vt:lpstr>결과 화면</vt:lpstr>
      <vt:lpstr>결과 화면</vt:lpstr>
      <vt:lpstr>Topic Four: 프로젝트 기능 2</vt:lpstr>
      <vt:lpstr>결과 화면</vt:lpstr>
      <vt:lpstr>시연영상</vt:lpstr>
      <vt:lpstr>시연영상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Metaverse</dc:title>
  <dc:creator>park sunwu</dc:creator>
  <cp:lastModifiedBy>정혜인</cp:lastModifiedBy>
  <cp:revision>12</cp:revision>
  <dcterms:created xsi:type="dcterms:W3CDTF">2022-09-30T17:48:14Z</dcterms:created>
  <dcterms:modified xsi:type="dcterms:W3CDTF">2022-10-01T00:58:12Z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